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60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5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E4791379-353E-4821-B897-F09806E292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4EB8A3-D7ED-4EA2-9E51-CF9D9FB1A45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61064C-2D73-4369-9C0A-EC851FF39AE5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29E796F-9ADF-4780-ABDD-283ACC836A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F479A9-3F57-4796-AAFC-1AF5BA0CA6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308701-958F-4AE6-9ABC-560776FCE8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650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wmf>
</file>

<file path=ppt/media/image12.wmf>
</file>

<file path=ppt/media/image13.wmf>
</file>

<file path=ppt/media/image14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48CB591-6C45-4BDD-B95B-0F01C80E9F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61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80E8544-20A5-43C9-B1C2-16329CDE5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10063-AB2F-4480-8C72-AFBB0615C104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AF42BEF-DE92-4576-9504-85737643C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1779FF-B68A-4D2C-9847-96604B43C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D6425-4410-4829-9CA9-0A5685BD35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597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CF31F7-EC6A-4125-AA32-5407588EE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059477-B4DD-49E3-87A5-28CB333AD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4626D2-0873-4D8F-AD1E-FDB6849018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8A7A36-532C-4409-8B55-33A49975B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10063-AB2F-4480-8C72-AFBB0615C104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671735-CACB-4CE8-9D2D-6160407B8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CB7B0E-2407-44E8-BD67-3CBAD869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D6425-4410-4829-9CA9-0A5685BD35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005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0C4A29-B54E-4116-97AA-007115AD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43AE401-DCFE-405C-881A-E0942434AD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C246DF-E356-43DA-9525-A0984BE8FB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0A0F3E-8DC2-409F-B2AB-F9CE6E1AE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10063-AB2F-4480-8C72-AFBB0615C104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605AC8-330A-4E2B-8D72-8DF370AF9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ADACA7-99AB-4290-807E-8B8B97256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D6425-4410-4829-9CA9-0A5685BD35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0952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544EB6-95E9-46FB-A752-2E1B21E79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50A056-7E8D-4FAF-B128-EC9BD05FBF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115B47-15A9-4EF4-8F75-D2A08865B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10063-AB2F-4480-8C72-AFBB0615C104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54BD82-5E3B-426C-8522-EFB0C2866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93B20D-2D27-4030-8194-0FE654071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D6425-4410-4829-9CA9-0A5685BD35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515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54DF58-72B6-42F2-B793-8F83AA4E8E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B1D69E-AD51-44F8-BB99-195CE745C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B0C29B-C483-484D-879B-6FB187BF9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10063-AB2F-4480-8C72-AFBB0615C104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F140FA-CB84-4476-A9F7-E26D9A265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83F9D6-E1F2-4B02-8F1E-FA1838A45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D6425-4410-4829-9CA9-0A5685BD35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616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C323F45-DF12-4685-9611-B916622122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331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3F215FD3-2FF1-4F23-BB4C-D040BECC2A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58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6296D611-8B7A-460C-B55F-6F1A3D889C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766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CC96B3B2-6032-4A2A-B3C2-186E0D7CE7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353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0EB1CF4-14F1-484C-BA1B-E5A1BCE5AD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703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B965893-930E-41EB-A1BD-B04D4194AD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58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D88780B-2961-4227-854C-8D9097DE10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0EB63F0A-66B2-4D10-8B0E-50E6F0EC4C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403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83290C1-B4F9-4256-9936-3765E2F64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6A692A-925F-4AFD-BEE5-08CBA071C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CE8098-406A-4ABF-9D18-CE35951903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10063-AB2F-4480-8C72-AFBB0615C104}" type="datetimeFigureOut">
              <a:rPr lang="ko-KR" altLang="en-US" smtClean="0"/>
              <a:t>2023-04-10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6CE0E3-AB47-40E8-8592-E634244964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832F-E648-4290-8E8A-6166FED308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D6425-4410-4829-9CA9-0A5685BD357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737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0" r:id="rId3"/>
    <p:sldLayoutId id="2147483651" r:id="rId4"/>
    <p:sldLayoutId id="2147483652" r:id="rId5"/>
    <p:sldLayoutId id="2147483661" r:id="rId6"/>
    <p:sldLayoutId id="2147483660" r:id="rId7"/>
    <p:sldLayoutId id="2147483662" r:id="rId8"/>
    <p:sldLayoutId id="2147483653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6C6E21-83F9-4C10-A1FF-084DD673A3EA}"/>
              </a:ext>
            </a:extLst>
          </p:cNvPr>
          <p:cNvSpPr txBox="1"/>
          <p:nvPr/>
        </p:nvSpPr>
        <p:spPr>
          <a:xfrm>
            <a:off x="436451" y="2245234"/>
            <a:ext cx="3088256" cy="405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 err="1">
                <a:solidFill>
                  <a:srgbClr val="0095E3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Mulesoft</a:t>
            </a:r>
            <a:r>
              <a:rPr lang="en-US" altLang="ko-KR" dirty="0">
                <a:solidFill>
                  <a:srgbClr val="0095E3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Prototype</a:t>
            </a:r>
            <a:endParaRPr lang="ko-KR" altLang="en-US" dirty="0">
              <a:solidFill>
                <a:srgbClr val="0095E3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1467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D92D2C-ED8A-496C-A3CC-0D2E7EFB36F9}"/>
              </a:ext>
            </a:extLst>
          </p:cNvPr>
          <p:cNvSpPr txBox="1"/>
          <p:nvPr/>
        </p:nvSpPr>
        <p:spPr>
          <a:xfrm>
            <a:off x="6875407" y="3233026"/>
            <a:ext cx="569342" cy="1275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200" spc="5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01</a:t>
            </a:r>
          </a:p>
          <a:p>
            <a:pPr>
              <a:lnSpc>
                <a:spcPct val="130000"/>
              </a:lnSpc>
            </a:pPr>
            <a:r>
              <a:rPr lang="en-US" altLang="ko-KR" sz="1200" spc="5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02</a:t>
            </a:r>
          </a:p>
          <a:p>
            <a:pPr>
              <a:lnSpc>
                <a:spcPct val="130000"/>
              </a:lnSpc>
            </a:pPr>
            <a:r>
              <a:rPr lang="en-US" altLang="ko-KR" sz="1200" spc="5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03</a:t>
            </a:r>
          </a:p>
          <a:p>
            <a:pPr>
              <a:lnSpc>
                <a:spcPct val="130000"/>
              </a:lnSpc>
            </a:pPr>
            <a:r>
              <a:rPr lang="en-US" altLang="ko-KR" sz="1200" spc="5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04</a:t>
            </a:r>
          </a:p>
          <a:p>
            <a:pPr>
              <a:lnSpc>
                <a:spcPct val="130000"/>
              </a:lnSpc>
            </a:pPr>
            <a:r>
              <a:rPr lang="en-US" altLang="ko-KR" sz="1200" spc="5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05</a:t>
            </a:r>
            <a:endParaRPr lang="ko-KR" altLang="en-US" sz="1200" spc="5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1774EEB1-D557-42AA-9FB8-F2CC08C15C0F}"/>
              </a:ext>
            </a:extLst>
          </p:cNvPr>
          <p:cNvCxnSpPr>
            <a:cxnSpLocks/>
          </p:cNvCxnSpPr>
          <p:nvPr/>
        </p:nvCxnSpPr>
        <p:spPr>
          <a:xfrm>
            <a:off x="6950675" y="3106930"/>
            <a:ext cx="3624650" cy="0"/>
          </a:xfrm>
          <a:prstGeom prst="line">
            <a:avLst/>
          </a:prstGeom>
          <a:ln w="31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38840C2-39F1-4C2B-AA7C-9D0F9ACA3551}"/>
              </a:ext>
            </a:extLst>
          </p:cNvPr>
          <p:cNvSpPr txBox="1"/>
          <p:nvPr/>
        </p:nvSpPr>
        <p:spPr>
          <a:xfrm>
            <a:off x="6849528" y="2185891"/>
            <a:ext cx="2458527" cy="857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40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INDEX</a:t>
            </a:r>
            <a:endParaRPr lang="ko-KR" altLang="en-US" sz="4400"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F901CA-D62A-49D0-A084-92407DE96390}"/>
              </a:ext>
            </a:extLst>
          </p:cNvPr>
          <p:cNvSpPr txBox="1"/>
          <p:nvPr/>
        </p:nvSpPr>
        <p:spPr>
          <a:xfrm>
            <a:off x="7280848" y="3233026"/>
            <a:ext cx="2035833" cy="1275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sz="1200" spc="5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Introduce</a:t>
            </a:r>
          </a:p>
          <a:p>
            <a:pPr>
              <a:lnSpc>
                <a:spcPct val="130000"/>
              </a:lnSpc>
            </a:pPr>
            <a:r>
              <a:rPr lang="en-US" altLang="ko-KR" sz="1200" spc="5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Customer Story</a:t>
            </a:r>
          </a:p>
          <a:p>
            <a:pPr>
              <a:lnSpc>
                <a:spcPct val="130000"/>
              </a:lnSpc>
            </a:pPr>
            <a:r>
              <a:rPr lang="en-US" altLang="ko-KR" sz="1200" spc="5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Training Center</a:t>
            </a:r>
          </a:p>
          <a:p>
            <a:pPr>
              <a:lnSpc>
                <a:spcPct val="130000"/>
              </a:lnSpc>
            </a:pPr>
            <a:r>
              <a:rPr lang="en-US" altLang="ko-KR" sz="1200" spc="5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Resources</a:t>
            </a:r>
          </a:p>
          <a:p>
            <a:pPr>
              <a:lnSpc>
                <a:spcPct val="130000"/>
              </a:lnSpc>
            </a:pPr>
            <a:r>
              <a:rPr lang="en-US" altLang="ko-KR" sz="1200" spc="50" dirty="0">
                <a:solidFill>
                  <a:schemeClr val="bg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Company Introduction</a:t>
            </a:r>
            <a:endParaRPr lang="ko-KR" altLang="en-US" sz="1200" spc="50" dirty="0">
              <a:solidFill>
                <a:schemeClr val="bg1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130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7CBCA9-4AE6-4901-AB03-89A44C8F3D68}"/>
              </a:ext>
            </a:extLst>
          </p:cNvPr>
          <p:cNvSpPr txBox="1"/>
          <p:nvPr/>
        </p:nvSpPr>
        <p:spPr>
          <a:xfrm>
            <a:off x="2151939" y="168181"/>
            <a:ext cx="1690779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spc="50" dirty="0">
                <a:solidFill>
                  <a:srgbClr val="0095E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메인 </a:t>
            </a:r>
            <a:r>
              <a:rPr lang="en-US" altLang="ko-KR" sz="1400" spc="50" dirty="0">
                <a:solidFill>
                  <a:srgbClr val="0095E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Design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ABC9778-953E-41F5-9478-994F7048100D}"/>
              </a:ext>
            </a:extLst>
          </p:cNvPr>
          <p:cNvCxnSpPr>
            <a:cxnSpLocks/>
          </p:cNvCxnSpPr>
          <p:nvPr/>
        </p:nvCxnSpPr>
        <p:spPr>
          <a:xfrm>
            <a:off x="3747828" y="392463"/>
            <a:ext cx="6021238" cy="0"/>
          </a:xfrm>
          <a:prstGeom prst="line">
            <a:avLst/>
          </a:prstGeom>
          <a:ln w="3175">
            <a:solidFill>
              <a:srgbClr val="0098D9">
                <a:alpha val="2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FA83B36F-D170-506D-5CEB-9FE684E4F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6709" y="644620"/>
            <a:ext cx="3022600" cy="6045199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56A5028-81BC-01E4-953A-3CFB85835839}"/>
              </a:ext>
            </a:extLst>
          </p:cNvPr>
          <p:cNvSpPr/>
          <p:nvPr/>
        </p:nvSpPr>
        <p:spPr>
          <a:xfrm>
            <a:off x="7573992" y="651577"/>
            <a:ext cx="4354771" cy="461227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상세설명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DD531E-69B1-AB5E-02EB-6DE60CD9061F}"/>
              </a:ext>
            </a:extLst>
          </p:cNvPr>
          <p:cNvSpPr/>
          <p:nvPr/>
        </p:nvSpPr>
        <p:spPr>
          <a:xfrm>
            <a:off x="7573992" y="1112808"/>
            <a:ext cx="4354771" cy="549502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1. </a:t>
            </a: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상단 배너 영역</a:t>
            </a:r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상단에 생성된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AI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의 이미지를 배너로 제작한다</a:t>
            </a:r>
          </a:p>
          <a:p>
            <a:endParaRPr lang="ko-KR" altLang="en-US" sz="1200" b="1" dirty="0">
              <a:solidFill>
                <a:schemeClr val="tx1"/>
              </a:solidFill>
              <a:latin typeface="Noto Sans" panose="020B0502040504020204" pitchFamily="34"/>
              <a:cs typeface="Noto Sans" panose="020B0502040504020204" pitchFamily="34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*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AI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를 통해 배너 제작 또한 가능하면 진행</a:t>
            </a:r>
          </a:p>
          <a:p>
            <a:endParaRPr lang="ko-KR" altLang="en-US" sz="1200" b="1" dirty="0">
              <a:solidFill>
                <a:schemeClr val="tx1"/>
              </a:solidFill>
              <a:latin typeface="Noto Sans" panose="020B0502040504020204" pitchFamily="34"/>
              <a:cs typeface="Noto Sans" panose="020B0502040504020204" pitchFamily="34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불가능하다면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초기에 디자인시 몇가지를 </a:t>
            </a:r>
            <a:r>
              <a:rPr lang="ko-KR" altLang="en-US" sz="1200" b="1" dirty="0" err="1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샘플링하여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 </a:t>
            </a: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사용자의 흥미를 돋을 수 있게 제작한다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 </a:t>
            </a:r>
          </a:p>
          <a:p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2. </a:t>
            </a: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상단 </a:t>
            </a:r>
            <a:r>
              <a:rPr lang="ko-KR" altLang="en-US" sz="1400" b="1" dirty="0" err="1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띠배너</a:t>
            </a: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영역</a:t>
            </a:r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자극적인 문구와 함께 우측에 </a:t>
            </a:r>
            <a:r>
              <a:rPr lang="ko-KR" altLang="en-US" sz="1200" b="1" dirty="0" err="1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누끼를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딴 이미지를 채워</a:t>
            </a: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사용자의 흥미를 유발한다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 </a:t>
            </a:r>
          </a:p>
          <a:p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pPr marL="228600" indent="-228600">
              <a:buAutoNum type="arabicPeriod"/>
            </a:pP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추후 데이터가 쌓일 시  가장 많은 조회수</a:t>
            </a:r>
            <a:b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</a:b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(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혹은 결제 수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구독 수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)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를 갖고 있는 상품을 노출한다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</a:t>
            </a:r>
          </a:p>
          <a:p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2. 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구독의 형태를 생각했을 때</a:t>
            </a:r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구독하지 않은 사람들에게</a:t>
            </a:r>
          </a:p>
          <a:p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2-1. 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무료로 보여지는 </a:t>
            </a:r>
            <a:r>
              <a:rPr lang="ko-KR" altLang="en-US" sz="1200" b="1" strike="sngStrike" dirty="0" err="1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띠배너로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사용</a:t>
            </a:r>
          </a:p>
          <a:p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2-2. 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결제</a:t>
            </a:r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(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구독</a:t>
            </a:r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)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을 유도하는 배너로 사용</a:t>
            </a: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    </a:t>
            </a: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</a:t>
            </a:r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</a:t>
            </a:r>
            <a:endParaRPr lang="ko-KR" altLang="en-US" sz="1400" b="1" dirty="0">
              <a:solidFill>
                <a:schemeClr val="tx1"/>
              </a:solidFill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18479-1898-A631-9F64-755A3749072F}"/>
              </a:ext>
            </a:extLst>
          </p:cNvPr>
          <p:cNvSpPr txBox="1"/>
          <p:nvPr/>
        </p:nvSpPr>
        <p:spPr>
          <a:xfrm>
            <a:off x="4066624" y="251715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1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A03FFF-8196-3F73-7A7C-2FD65291EF33}"/>
              </a:ext>
            </a:extLst>
          </p:cNvPr>
          <p:cNvSpPr txBox="1"/>
          <p:nvPr/>
        </p:nvSpPr>
        <p:spPr>
          <a:xfrm>
            <a:off x="4035701" y="469864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2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001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개체 5">
            <a:extLst>
              <a:ext uri="{FF2B5EF4-FFF2-40B4-BE49-F238E27FC236}">
                <a16:creationId xmlns:a16="http://schemas.microsoft.com/office/drawing/2014/main" id="{0992B0BB-6D1C-7107-DA3A-BC28E25B71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6214587"/>
              </p:ext>
            </p:extLst>
          </p:nvPr>
        </p:nvGraphicFramePr>
        <p:xfrm>
          <a:off x="3106738" y="644525"/>
          <a:ext cx="3028950" cy="6021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7390440" imgH="14742720" progId="">
                  <p:embed/>
                </p:oleObj>
              </mc:Choice>
              <mc:Fallback>
                <p:oleObj r:id="rId2" imgW="7390440" imgH="14742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>
                        <a:alphaModFix/>
                      </a:blip>
                      <a:stretch>
                        <a:fillRect/>
                      </a:stretch>
                    </p:blipFill>
                    <p:spPr>
                      <a:xfrm>
                        <a:off x="3106738" y="644525"/>
                        <a:ext cx="3028950" cy="6021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37CBCA9-4AE6-4901-AB03-89A44C8F3D68}"/>
              </a:ext>
            </a:extLst>
          </p:cNvPr>
          <p:cNvSpPr txBox="1"/>
          <p:nvPr/>
        </p:nvSpPr>
        <p:spPr>
          <a:xfrm>
            <a:off x="2151939" y="168181"/>
            <a:ext cx="1690779" cy="621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spc="50" dirty="0">
                <a:solidFill>
                  <a:srgbClr val="0095E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메인 </a:t>
            </a:r>
            <a:r>
              <a:rPr lang="en-US" altLang="ko-KR" sz="1400" spc="50" dirty="0">
                <a:solidFill>
                  <a:srgbClr val="0095E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Design</a:t>
            </a:r>
          </a:p>
          <a:p>
            <a:pPr>
              <a:lnSpc>
                <a:spcPct val="130000"/>
              </a:lnSpc>
            </a:pPr>
            <a:endParaRPr lang="en-US" altLang="ko-KR" sz="1400" spc="50" dirty="0">
              <a:solidFill>
                <a:srgbClr val="0095E3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ABC9778-953E-41F5-9478-994F7048100D}"/>
              </a:ext>
            </a:extLst>
          </p:cNvPr>
          <p:cNvCxnSpPr>
            <a:cxnSpLocks/>
          </p:cNvCxnSpPr>
          <p:nvPr/>
        </p:nvCxnSpPr>
        <p:spPr>
          <a:xfrm>
            <a:off x="3747828" y="392463"/>
            <a:ext cx="6021238" cy="0"/>
          </a:xfrm>
          <a:prstGeom prst="line">
            <a:avLst/>
          </a:prstGeom>
          <a:ln w="3175">
            <a:solidFill>
              <a:srgbClr val="0098D9">
                <a:alpha val="2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6A5028-81BC-01E4-953A-3CFB85835839}"/>
              </a:ext>
            </a:extLst>
          </p:cNvPr>
          <p:cNvSpPr/>
          <p:nvPr/>
        </p:nvSpPr>
        <p:spPr>
          <a:xfrm>
            <a:off x="7573992" y="651577"/>
            <a:ext cx="4354771" cy="461227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상세설명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DD531E-69B1-AB5E-02EB-6DE60CD9061F}"/>
              </a:ext>
            </a:extLst>
          </p:cNvPr>
          <p:cNvSpPr/>
          <p:nvPr/>
        </p:nvSpPr>
        <p:spPr>
          <a:xfrm>
            <a:off x="7573992" y="1112808"/>
            <a:ext cx="4354771" cy="549502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3. </a:t>
            </a: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상단 배너 영역</a:t>
            </a:r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1.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실시간 순위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: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금일 기준으로 조회수가 </a:t>
            </a:r>
            <a:r>
              <a:rPr lang="ko-KR" altLang="en-US" sz="1200" b="1" dirty="0" err="1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높은순으로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 노출된다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</a:t>
            </a:r>
          </a:p>
          <a:p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2.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이번 주 신작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: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월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~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일 기준으로 초기화되며 신작이 노출되며 조회 수 기준 정렬된다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  </a:t>
            </a:r>
          </a:p>
          <a:p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3.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카테고리 추천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: </a:t>
            </a: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다양한 카테고리 중 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cs typeface="Noto Sans" panose="020B0502040504020204" pitchFamily="34"/>
              </a:rPr>
              <a:t>북마크 혹은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클릭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(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조회 수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)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이 많은 순으로 노출된다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</a:t>
            </a:r>
          </a:p>
          <a:p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*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카테고리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: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각각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AI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의 형태를 지정해주어 이미지를 생성</a:t>
            </a:r>
          </a:p>
          <a:p>
            <a:r>
              <a:rPr lang="ko-KR" altLang="en-US" sz="1200" b="1" dirty="0" err="1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예를들어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교복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제복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SM, BL,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야외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..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등등 </a:t>
            </a:r>
          </a:p>
          <a:p>
            <a:endParaRPr lang="ko-KR" altLang="en-US" sz="1200" b="1" dirty="0">
              <a:solidFill>
                <a:schemeClr val="tx1"/>
              </a:solidFill>
              <a:latin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4. 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cs typeface="Noto Sans" panose="020B0502040504020204" pitchFamily="34"/>
              </a:rPr>
              <a:t>로그인 기능이 구현되어 있다면</a:t>
            </a:r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cs typeface="Noto Sans" panose="020B0502040504020204" pitchFamily="34"/>
              </a:rPr>
              <a:t>  금일 시청한 컨텐츠의 리스트를 최신순으로 노출</a:t>
            </a:r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cs typeface="Noto Sans" panose="020B0502040504020204" pitchFamily="34"/>
              </a:rPr>
              <a:t>혹은 위시</a:t>
            </a:r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(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cs typeface="Noto Sans" panose="020B0502040504020204" pitchFamily="34"/>
              </a:rPr>
              <a:t>북마크</a:t>
            </a:r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) 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cs typeface="Noto Sans" panose="020B0502040504020204" pitchFamily="34"/>
              </a:rPr>
              <a:t>기능을 활용하여 노출한다</a:t>
            </a:r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</a:t>
            </a:r>
          </a:p>
          <a:p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SM,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현재 들어온 아이피 시청한 컨텐츠가 있다면 자동 노출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없다면 현재 리스트가 없다고 노출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</a:t>
            </a:r>
            <a:endParaRPr lang="en-US" altLang="ko-KR" sz="1200" b="1" dirty="0">
              <a:solidFill>
                <a:schemeClr val="bg1">
                  <a:lumMod val="85000"/>
                </a:schemeClr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</a:t>
            </a:r>
          </a:p>
          <a:p>
            <a: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4. </a:t>
            </a: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중간 이미지 배너 </a:t>
            </a:r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b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</a:b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중간에 홈페이지 이용방법 배너 혹은 </a:t>
            </a:r>
            <a:b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</a:b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다른 어떠한 </a:t>
            </a:r>
            <a:r>
              <a:rPr lang="ko-KR" altLang="en-US" sz="1200" b="1" dirty="0" err="1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배너를노출한다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..(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추후 </a:t>
            </a:r>
            <a:r>
              <a:rPr lang="ko-KR" altLang="en-US" sz="1200" b="1" dirty="0" err="1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구글애드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삽입으로 수익 창출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..? )</a:t>
            </a:r>
            <a: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</a:t>
            </a:r>
            <a:endParaRPr lang="ko-KR" altLang="en-US" sz="1400" b="1" dirty="0">
              <a:solidFill>
                <a:schemeClr val="tx1"/>
              </a:solidFill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18479-1898-A631-9F64-755A3749072F}"/>
              </a:ext>
            </a:extLst>
          </p:cNvPr>
          <p:cNvSpPr txBox="1"/>
          <p:nvPr/>
        </p:nvSpPr>
        <p:spPr>
          <a:xfrm>
            <a:off x="3203983" y="118869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3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A03FFF-8196-3F73-7A7C-2FD65291EF33}"/>
              </a:ext>
            </a:extLst>
          </p:cNvPr>
          <p:cNvSpPr txBox="1"/>
          <p:nvPr/>
        </p:nvSpPr>
        <p:spPr>
          <a:xfrm>
            <a:off x="3983943" y="561304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4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753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78F346CB-0CD3-BF6F-7602-402276D83D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3905214"/>
              </p:ext>
            </p:extLst>
          </p:nvPr>
        </p:nvGraphicFramePr>
        <p:xfrm>
          <a:off x="3067123" y="651577"/>
          <a:ext cx="3028877" cy="6021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7390440" imgH="14742720" progId="">
                  <p:embed/>
                </p:oleObj>
              </mc:Choice>
              <mc:Fallback>
                <p:oleObj r:id="rId2" imgW="7390440" imgH="14742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>
                        <a:alphaModFix/>
                      </a:blip>
                      <a:stretch>
                        <a:fillRect/>
                      </a:stretch>
                    </p:blipFill>
                    <p:spPr>
                      <a:xfrm>
                        <a:off x="3067123" y="651577"/>
                        <a:ext cx="3028877" cy="60213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37CBCA9-4AE6-4901-AB03-89A44C8F3D68}"/>
              </a:ext>
            </a:extLst>
          </p:cNvPr>
          <p:cNvSpPr txBox="1"/>
          <p:nvPr/>
        </p:nvSpPr>
        <p:spPr>
          <a:xfrm>
            <a:off x="2151939" y="168181"/>
            <a:ext cx="1690779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spc="50" dirty="0">
                <a:solidFill>
                  <a:srgbClr val="0095E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메인 </a:t>
            </a:r>
            <a:r>
              <a:rPr lang="en-US" altLang="ko-KR" sz="1400" spc="50" dirty="0">
                <a:solidFill>
                  <a:srgbClr val="0095E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Design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ABC9778-953E-41F5-9478-994F7048100D}"/>
              </a:ext>
            </a:extLst>
          </p:cNvPr>
          <p:cNvCxnSpPr>
            <a:cxnSpLocks/>
          </p:cNvCxnSpPr>
          <p:nvPr/>
        </p:nvCxnSpPr>
        <p:spPr>
          <a:xfrm>
            <a:off x="3747828" y="392463"/>
            <a:ext cx="6021238" cy="0"/>
          </a:xfrm>
          <a:prstGeom prst="line">
            <a:avLst/>
          </a:prstGeom>
          <a:ln w="3175">
            <a:solidFill>
              <a:srgbClr val="0098D9">
                <a:alpha val="2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6A5028-81BC-01E4-953A-3CFB85835839}"/>
              </a:ext>
            </a:extLst>
          </p:cNvPr>
          <p:cNvSpPr/>
          <p:nvPr/>
        </p:nvSpPr>
        <p:spPr>
          <a:xfrm>
            <a:off x="7573992" y="651577"/>
            <a:ext cx="4354771" cy="461227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상세설명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DD531E-69B1-AB5E-02EB-6DE60CD9061F}"/>
              </a:ext>
            </a:extLst>
          </p:cNvPr>
          <p:cNvSpPr/>
          <p:nvPr/>
        </p:nvSpPr>
        <p:spPr>
          <a:xfrm>
            <a:off x="7573992" y="1112808"/>
            <a:ext cx="4354771" cy="549502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5. </a:t>
            </a: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너가 좋아할 것 같아서 모아봤어</a:t>
            </a:r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사용자가 자주 보는 카테고리 전체 조회순으로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노출</a:t>
            </a:r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6. </a:t>
            </a: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금주 무료 컨텐츠</a:t>
            </a:r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월요일 기준으로 조회수가 낮은 컨텐츠부터</a:t>
            </a:r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5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개를 정렬하여 무료 컨텐츠로 노출시켜 사용자를 확보한다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</a:t>
            </a:r>
          </a:p>
          <a:p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4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7. </a:t>
            </a:r>
            <a:r>
              <a:rPr lang="ko-KR" altLang="en-US" sz="14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딱</a:t>
            </a:r>
            <a:r>
              <a:rPr lang="en-US" altLang="ko-KR" sz="14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! </a:t>
            </a:r>
            <a:r>
              <a:rPr lang="ko-KR" altLang="en-US" sz="14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지금만 할인</a:t>
            </a:r>
            <a:r>
              <a:rPr lang="en-US" altLang="ko-KR" sz="14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!</a:t>
            </a:r>
          </a:p>
          <a:p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인기있는 컨텐츠들 중 결제율이 높았던 작품 중 일부만 </a:t>
            </a:r>
            <a:r>
              <a:rPr lang="ko-KR" altLang="en-US" sz="1200" b="1" strike="sngStrike" dirty="0" err="1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할인시켜</a:t>
            </a:r>
            <a:r>
              <a:rPr lang="ko-KR" altLang="en-US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노출한다</a:t>
            </a:r>
            <a:r>
              <a:rPr lang="en-US" altLang="ko-KR" sz="1200" b="1" strike="sngStrike" dirty="0">
                <a:solidFill>
                  <a:schemeClr val="bg1">
                    <a:lumMod val="85000"/>
                  </a:schemeClr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</a:t>
            </a:r>
          </a:p>
          <a:p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8. </a:t>
            </a:r>
            <a:r>
              <a:rPr lang="ko-KR" altLang="en-US" sz="1400" b="1" dirty="0" err="1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푸터</a:t>
            </a:r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큰 의미는 없으며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없어도 무방할 것으로 예상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18479-1898-A631-9F64-755A3749072F}"/>
              </a:ext>
            </a:extLst>
          </p:cNvPr>
          <p:cNvSpPr txBox="1"/>
          <p:nvPr/>
        </p:nvSpPr>
        <p:spPr>
          <a:xfrm>
            <a:off x="3067123" y="111280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5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A03FFF-8196-3F73-7A7C-2FD65291EF33}"/>
              </a:ext>
            </a:extLst>
          </p:cNvPr>
          <p:cNvSpPr txBox="1"/>
          <p:nvPr/>
        </p:nvSpPr>
        <p:spPr>
          <a:xfrm>
            <a:off x="3067123" y="240401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6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B0A5CA-02FC-211E-B949-EA47FFE9E659}"/>
              </a:ext>
            </a:extLst>
          </p:cNvPr>
          <p:cNvSpPr txBox="1"/>
          <p:nvPr/>
        </p:nvSpPr>
        <p:spPr>
          <a:xfrm>
            <a:off x="3067123" y="364070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7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713753-47F6-2A5F-0BA9-572548AA3748}"/>
              </a:ext>
            </a:extLst>
          </p:cNvPr>
          <p:cNvSpPr txBox="1"/>
          <p:nvPr/>
        </p:nvSpPr>
        <p:spPr>
          <a:xfrm>
            <a:off x="4159802" y="620642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8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211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513A595A-3B53-B31B-4939-84EE73CF71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04661"/>
              </p:ext>
            </p:extLst>
          </p:nvPr>
        </p:nvGraphicFramePr>
        <p:xfrm>
          <a:off x="3067050" y="650731"/>
          <a:ext cx="3058583" cy="60804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7390440" imgH="14742720" progId="">
                  <p:embed/>
                </p:oleObj>
              </mc:Choice>
              <mc:Fallback>
                <p:oleObj r:id="rId2" imgW="7390440" imgH="14742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67050" y="650731"/>
                        <a:ext cx="3058583" cy="60804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37CBCA9-4AE6-4901-AB03-89A44C8F3D68}"/>
              </a:ext>
            </a:extLst>
          </p:cNvPr>
          <p:cNvSpPr txBox="1"/>
          <p:nvPr/>
        </p:nvSpPr>
        <p:spPr>
          <a:xfrm>
            <a:off x="2151939" y="168181"/>
            <a:ext cx="1690779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spc="50" dirty="0">
                <a:solidFill>
                  <a:srgbClr val="0095E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상세 </a:t>
            </a:r>
            <a:r>
              <a:rPr lang="en-US" altLang="ko-KR" sz="1400" spc="50" dirty="0">
                <a:solidFill>
                  <a:srgbClr val="0095E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Design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ABC9778-953E-41F5-9478-994F7048100D}"/>
              </a:ext>
            </a:extLst>
          </p:cNvPr>
          <p:cNvCxnSpPr>
            <a:cxnSpLocks/>
          </p:cNvCxnSpPr>
          <p:nvPr/>
        </p:nvCxnSpPr>
        <p:spPr>
          <a:xfrm>
            <a:off x="3747828" y="392463"/>
            <a:ext cx="6021238" cy="0"/>
          </a:xfrm>
          <a:prstGeom prst="line">
            <a:avLst/>
          </a:prstGeom>
          <a:ln w="3175">
            <a:solidFill>
              <a:srgbClr val="0098D9">
                <a:alpha val="2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6A5028-81BC-01E4-953A-3CFB85835839}"/>
              </a:ext>
            </a:extLst>
          </p:cNvPr>
          <p:cNvSpPr/>
          <p:nvPr/>
        </p:nvSpPr>
        <p:spPr>
          <a:xfrm>
            <a:off x="7573992" y="651577"/>
            <a:ext cx="4354771" cy="461227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상세설명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DD531E-69B1-AB5E-02EB-6DE60CD9061F}"/>
              </a:ext>
            </a:extLst>
          </p:cNvPr>
          <p:cNvSpPr/>
          <p:nvPr/>
        </p:nvSpPr>
        <p:spPr>
          <a:xfrm>
            <a:off x="7573992" y="1112808"/>
            <a:ext cx="4354771" cy="549502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Tx/>
              <a:buAutoNum type="arabicPeriod"/>
            </a:pP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상단 큰 썸네일 영역</a:t>
            </a:r>
            <a:b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</a:b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1~7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장의 사진으로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active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가 변경될수록 레벨이 증가한다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 8~10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번째 사진은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blur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혹은 모자이크가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50%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적용되어 보여지며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호기심을 자극한다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 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그 후 해당 이미지 위에 </a:t>
            </a:r>
            <a:r>
              <a:rPr lang="ko-KR" altLang="en-US" sz="1200" b="1" dirty="0" err="1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설명글을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작성하여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다른 페이지로 이동을 유도하거나 혹은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8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번째 이미지 도달 시 팝업을 노출시켜 다른 페이지로 이동을 유도한다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 </a:t>
            </a:r>
            <a:b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</a:br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pPr marL="342900" indent="-342900">
              <a:buAutoNum type="arabicPeriod" startAt="2"/>
            </a:pP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작은 썸네일 영역</a:t>
            </a:r>
            <a:b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</a:b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4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번째에는 마지막 컨텐츠가 흐리게 보이면서 클릭 유도 및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컨텐츠가 더 존재한다는 것을 고객에게 인지시킨다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. 1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번과 마찬가지로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8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번째 썸네일은 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blur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혹은 모자이크가 들어가 노출된다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. </a:t>
            </a:r>
          </a:p>
          <a:p>
            <a:pPr marL="342900" indent="-342900">
              <a:buFontTx/>
              <a:buAutoNum type="arabicPeriod"/>
            </a:pPr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18479-1898-A631-9F64-755A3749072F}"/>
              </a:ext>
            </a:extLst>
          </p:cNvPr>
          <p:cNvSpPr txBox="1"/>
          <p:nvPr/>
        </p:nvSpPr>
        <p:spPr>
          <a:xfrm>
            <a:off x="3747828" y="228755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1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A03FFF-8196-3F73-7A7C-2FD65291EF33}"/>
              </a:ext>
            </a:extLst>
          </p:cNvPr>
          <p:cNvSpPr txBox="1"/>
          <p:nvPr/>
        </p:nvSpPr>
        <p:spPr>
          <a:xfrm>
            <a:off x="3225981" y="401003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2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678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05AF49D2-0E5F-EA26-64AE-668E122E9E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3245482"/>
              </p:ext>
            </p:extLst>
          </p:nvPr>
        </p:nvGraphicFramePr>
        <p:xfrm>
          <a:off x="3067050" y="650731"/>
          <a:ext cx="3028950" cy="6021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7390440" imgH="14742720" progId="">
                  <p:embed/>
                </p:oleObj>
              </mc:Choice>
              <mc:Fallback>
                <p:oleObj r:id="rId2" imgW="7390440" imgH="14742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67050" y="650731"/>
                        <a:ext cx="3028950" cy="6021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37CBCA9-4AE6-4901-AB03-89A44C8F3D68}"/>
              </a:ext>
            </a:extLst>
          </p:cNvPr>
          <p:cNvSpPr txBox="1"/>
          <p:nvPr/>
        </p:nvSpPr>
        <p:spPr>
          <a:xfrm>
            <a:off x="2151939" y="168181"/>
            <a:ext cx="1690779" cy="352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400" spc="50" dirty="0">
                <a:solidFill>
                  <a:srgbClr val="0095E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상세 </a:t>
            </a:r>
            <a:r>
              <a:rPr lang="en-US" altLang="ko-KR" sz="1400" spc="50" dirty="0">
                <a:solidFill>
                  <a:srgbClr val="0095E3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Design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ABC9778-953E-41F5-9478-994F7048100D}"/>
              </a:ext>
            </a:extLst>
          </p:cNvPr>
          <p:cNvCxnSpPr>
            <a:cxnSpLocks/>
          </p:cNvCxnSpPr>
          <p:nvPr/>
        </p:nvCxnSpPr>
        <p:spPr>
          <a:xfrm>
            <a:off x="3747828" y="392463"/>
            <a:ext cx="6021238" cy="0"/>
          </a:xfrm>
          <a:prstGeom prst="line">
            <a:avLst/>
          </a:prstGeom>
          <a:ln w="3175">
            <a:solidFill>
              <a:srgbClr val="0098D9">
                <a:alpha val="27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6A5028-81BC-01E4-953A-3CFB85835839}"/>
              </a:ext>
            </a:extLst>
          </p:cNvPr>
          <p:cNvSpPr/>
          <p:nvPr/>
        </p:nvSpPr>
        <p:spPr>
          <a:xfrm>
            <a:off x="7573992" y="651577"/>
            <a:ext cx="4354771" cy="461227"/>
          </a:xfrm>
          <a:prstGeom prst="rect">
            <a:avLst/>
          </a:prstGeom>
          <a:solidFill>
            <a:schemeClr val="bg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상세설명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BDD531E-69B1-AB5E-02EB-6DE60CD9061F}"/>
              </a:ext>
            </a:extLst>
          </p:cNvPr>
          <p:cNvSpPr/>
          <p:nvPr/>
        </p:nvSpPr>
        <p:spPr>
          <a:xfrm>
            <a:off x="7573992" y="1112808"/>
            <a:ext cx="4354771" cy="549502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3. </a:t>
            </a: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상세 </a:t>
            </a:r>
            <a:r>
              <a:rPr lang="ko-KR" altLang="en-US" sz="1400" b="1" dirty="0" err="1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띠배너</a:t>
            </a: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영역</a:t>
            </a:r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b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</a:br>
            <a:r>
              <a:rPr lang="ko-KR" altLang="en-US" sz="1200" b="1" dirty="0" err="1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띠배너를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클릭하면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외부 플랫폼으로 이동된다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 </a:t>
            </a:r>
          </a:p>
          <a:p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디자인을 할 때 클릭을 유발할 수 있도록 디자인한다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.</a:t>
            </a:r>
            <a:b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</a:br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endParaRPr lang="en-US" altLang="ko-KR" sz="14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  <a:p>
            <a: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4. </a:t>
            </a:r>
            <a:r>
              <a:rPr lang="ko-KR" altLang="en-US" sz="14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추천 영역</a:t>
            </a:r>
            <a:br>
              <a:rPr lang="en-US" altLang="ko-KR" sz="14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</a:br>
            <a:r>
              <a:rPr lang="ko-KR" altLang="en-US" sz="1200" b="1" dirty="0" err="1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메인에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 있는 것과 마찬가지로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, </a:t>
            </a:r>
            <a:r>
              <a:rPr lang="ko-KR" altLang="en-US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같은 카테고리로 설정된 상품들을 노출시킨다</a:t>
            </a:r>
            <a:r>
              <a:rPr lang="en-US" altLang="ko-KR" sz="1200" b="1" dirty="0">
                <a:solidFill>
                  <a:schemeClr val="tx1"/>
                </a:solidFill>
                <a:latin typeface="Noto Sans" panose="020B0502040504020204" pitchFamily="34"/>
                <a:cs typeface="Noto Sans" panose="020B0502040504020204" pitchFamily="34"/>
              </a:rPr>
              <a:t>.</a:t>
            </a:r>
            <a:endParaRPr lang="en-US" altLang="ko-KR" sz="1200" b="1" dirty="0">
              <a:solidFill>
                <a:schemeClr val="tx1"/>
              </a:solidFill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418479-1898-A631-9F64-755A3749072F}"/>
              </a:ext>
            </a:extLst>
          </p:cNvPr>
          <p:cNvSpPr txBox="1"/>
          <p:nvPr/>
        </p:nvSpPr>
        <p:spPr>
          <a:xfrm>
            <a:off x="3225981" y="1347811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3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A03FFF-8196-3F73-7A7C-2FD65291EF33}"/>
              </a:ext>
            </a:extLst>
          </p:cNvPr>
          <p:cNvSpPr txBox="1"/>
          <p:nvPr/>
        </p:nvSpPr>
        <p:spPr>
          <a:xfrm>
            <a:off x="3130731" y="2443827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4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3885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3429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475</Words>
  <Application>Microsoft Office PowerPoint</Application>
  <PresentationFormat>와이드스크린</PresentationFormat>
  <Paragraphs>93</Paragraphs>
  <Slides>8</Slides>
  <Notes>0</Notes>
  <HiddenSlides>0</HiddenSlides>
  <MMClips>0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나눔스퀘어OTF</vt:lpstr>
      <vt:lpstr>나눔스퀘어OTF Bold</vt:lpstr>
      <vt:lpstr>나눔스퀘어OTF ExtraBold</vt:lpstr>
      <vt:lpstr>맑은 고딕</vt:lpstr>
      <vt:lpstr>Arial</vt:lpstr>
      <vt:lpstr>Noto Sans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이노플랜6</dc:creator>
  <cp:lastModifiedBy>5169</cp:lastModifiedBy>
  <cp:revision>21</cp:revision>
  <dcterms:created xsi:type="dcterms:W3CDTF">2020-06-10T00:44:28Z</dcterms:created>
  <dcterms:modified xsi:type="dcterms:W3CDTF">2023-04-10T11:03:35Z</dcterms:modified>
</cp:coreProperties>
</file>

<file path=docProps/thumbnail.jpeg>
</file>